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70" r:id="rId14"/>
    <p:sldId id="267" r:id="rId15"/>
    <p:sldId id="268" r:id="rId1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ECFB5B-C37A-158D-0A73-A95A2B970AA7}" v="2" dt="2025-05-15T12:56:23.042"/>
    <p1510:client id="{40F106B7-9B2E-4611-854B-9D9EDE6BC896}" v="766" dt="2025-05-15T13:06:21.719"/>
    <p1510:client id="{51AC57C7-48DF-4449-825A-83ED5FF34869}" v="584" dt="2025-05-15T14:58:47.651"/>
    <p1510:client id="{A5D343FD-63DB-4190-896E-7D84F8FE3AF7}" v="94" dt="2025-05-15T13:16:40.9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74"/>
    <p:restoredTop sz="94719"/>
  </p:normalViewPr>
  <p:slideViewPr>
    <p:cSldViewPr snapToGrid="0">
      <p:cViewPr varScale="1">
        <p:scale>
          <a:sx n="152" d="100"/>
          <a:sy n="152" d="100"/>
        </p:scale>
        <p:origin x="4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1236378"/>
            <a:ext cx="6858000" cy="3934711"/>
          </a:xfrm>
        </p:spPr>
        <p:txBody>
          <a:bodyPr>
            <a:normAutofit fontScale="90000"/>
          </a:bodyPr>
          <a:lstStyle/>
          <a:p>
            <a:r>
              <a:rPr lang="ru-RU" sz="4600" b="1" dirty="0">
                <a:effectLst/>
                <a:latin typeface="ISOCPEUR" panose="020B0604020202020204" pitchFamily="34" charset="0"/>
                <a:ea typeface="Times New Roman" panose="02020603050405020304" pitchFamily="18" charset="0"/>
              </a:rPr>
              <a:t>Веб-приложение по усовершенствованию визуализации мониторинга качества воды посредством введения цветовых гексагонов на карте города Минска</a:t>
            </a:r>
            <a:endParaRPr lang="ru-RU" b="1" dirty="0">
              <a:latin typeface="ISOCPEUR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68018" y="6242200"/>
            <a:ext cx="3633107" cy="425393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ru-RU" sz="2250" dirty="0">
                <a:latin typeface="ISOCPEUR"/>
              </a:rPr>
              <a:t>Пантус Роман Викторович</a:t>
            </a: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924CA0-0C23-803C-A197-0C15946AE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C645B024-7005-CC4A-9C19-DCE5079F049B}"/>
              </a:ext>
            </a:extLst>
          </p:cNvPr>
          <p:cNvSpPr txBox="1">
            <a:spLocks/>
          </p:cNvSpPr>
          <p:nvPr/>
        </p:nvSpPr>
        <p:spPr>
          <a:xfrm>
            <a:off x="7510382" y="6421060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>
                <a:solidFill>
                  <a:prstClr val="black"/>
                </a:solidFill>
                <a:latin typeface="ISOCPEUR" pitchFamily="34" charset="0"/>
              </a:rPr>
              <a:t>10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93DE3B34-D7D3-737C-8E8A-CBD34439D961}"/>
              </a:ext>
            </a:extLst>
          </p:cNvPr>
          <p:cNvSpPr txBox="1">
            <a:spLocks/>
          </p:cNvSpPr>
          <p:nvPr/>
        </p:nvSpPr>
        <p:spPr>
          <a:xfrm>
            <a:off x="627290" y="2814"/>
            <a:ext cx="7886700" cy="105048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ru-RU" sz="3000" b="1" dirty="0">
                <a:latin typeface="ISOCPEUR"/>
              </a:rPr>
              <a:t>Интерфейс рабочих окон программы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1C3737-BE58-E734-F506-33C92C44D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40" y="715458"/>
            <a:ext cx="7772400" cy="542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886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346CF-AEDB-4FD4-775E-9BF26BAA6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B4DA9E20-4A19-01A8-7371-7B6E14FA1106}"/>
              </a:ext>
            </a:extLst>
          </p:cNvPr>
          <p:cNvSpPr txBox="1">
            <a:spLocks/>
          </p:cNvSpPr>
          <p:nvPr/>
        </p:nvSpPr>
        <p:spPr>
          <a:xfrm>
            <a:off x="7520235" y="6253552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 dirty="0">
                <a:solidFill>
                  <a:prstClr val="black"/>
                </a:solidFill>
                <a:latin typeface="ISOCPEUR" pitchFamily="34" charset="0"/>
              </a:rPr>
              <a:t>12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73FA06-D563-0E16-D1DE-226FBBDB5F9C}"/>
              </a:ext>
            </a:extLst>
          </p:cNvPr>
          <p:cNvSpPr txBox="1">
            <a:spLocks/>
          </p:cNvSpPr>
          <p:nvPr/>
        </p:nvSpPr>
        <p:spPr>
          <a:xfrm>
            <a:off x="627290" y="170323"/>
            <a:ext cx="7886700" cy="105048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ru-RU" sz="3000" b="1" dirty="0">
                <a:latin typeface="ISOCPEUR"/>
              </a:rPr>
              <a:t>Результаты расчета надежности веб-приложения по модели сложности системы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18005-BC8E-837E-FE6C-9E934CF385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40" y="1667519"/>
            <a:ext cx="7772400" cy="389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164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9CF7A-C822-33E3-DD31-BEB067273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9C7E3BC7-5C40-84DB-AF77-E6D9CD42CF64}"/>
              </a:ext>
            </a:extLst>
          </p:cNvPr>
          <p:cNvSpPr txBox="1">
            <a:spLocks/>
          </p:cNvSpPr>
          <p:nvPr/>
        </p:nvSpPr>
        <p:spPr>
          <a:xfrm>
            <a:off x="7520235" y="6253552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 dirty="0">
                <a:solidFill>
                  <a:prstClr val="black"/>
                </a:solidFill>
                <a:latin typeface="ISOCPEUR" pitchFamily="34" charset="0"/>
              </a:rPr>
              <a:t>12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755038-FEA8-F6F7-C0E2-329A0843FF82}"/>
              </a:ext>
            </a:extLst>
          </p:cNvPr>
          <p:cNvSpPr txBox="1">
            <a:spLocks/>
          </p:cNvSpPr>
          <p:nvPr/>
        </p:nvSpPr>
        <p:spPr>
          <a:xfrm>
            <a:off x="627290" y="170323"/>
            <a:ext cx="7886700" cy="105048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ru-RU" sz="3000" b="1" dirty="0">
                <a:latin typeface="ISOCPEUR"/>
              </a:rPr>
              <a:t>Результаты расчета надежности веб-приложения по модели Муса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A55C34-5C5D-CF17-95CD-8454B919F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293" y="1220811"/>
            <a:ext cx="5750693" cy="460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40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AF2C0-5B75-F989-C7F1-9E726C4C8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BBBDE76D-E60D-79A0-0CFA-1A2F3708CC9F}"/>
              </a:ext>
            </a:extLst>
          </p:cNvPr>
          <p:cNvSpPr txBox="1">
            <a:spLocks/>
          </p:cNvSpPr>
          <p:nvPr/>
        </p:nvSpPr>
        <p:spPr>
          <a:xfrm>
            <a:off x="7520235" y="6253552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 dirty="0">
                <a:solidFill>
                  <a:prstClr val="black"/>
                </a:solidFill>
                <a:latin typeface="ISOCPEUR" pitchFamily="34" charset="0"/>
              </a:rPr>
              <a:t>12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182F9B-03F6-AC82-45C3-38E004FEDCCD}"/>
              </a:ext>
            </a:extLst>
          </p:cNvPr>
          <p:cNvSpPr txBox="1">
            <a:spLocks/>
          </p:cNvSpPr>
          <p:nvPr/>
        </p:nvSpPr>
        <p:spPr>
          <a:xfrm>
            <a:off x="627290" y="170323"/>
            <a:ext cx="7886700" cy="105048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ru-RU" sz="3000" b="1" dirty="0">
                <a:latin typeface="ISOCPEUR"/>
              </a:rPr>
              <a:t>Результаты расчета надежности веб-приложения по модели </a:t>
            </a:r>
            <a:r>
              <a:rPr lang="ru-RU" sz="3000" b="1" dirty="0" err="1">
                <a:latin typeface="ISOCPEUR"/>
              </a:rPr>
              <a:t>Джелинского-Моранды</a:t>
            </a:r>
            <a:endParaRPr lang="ru-RU" sz="3000" b="1" dirty="0">
              <a:latin typeface="ISOCPEU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8C1C95-0510-119E-F852-22DA038847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640" y="1351150"/>
            <a:ext cx="6858000" cy="3225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62B7EF-71B4-46FC-BF75-5118C208E7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740" y="4909383"/>
            <a:ext cx="37338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683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2C25D-BAF7-7C1F-A737-AF7C8536D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0F4316EB-AA2E-29BC-469F-56EA12213B43}"/>
              </a:ext>
            </a:extLst>
          </p:cNvPr>
          <p:cNvSpPr txBox="1">
            <a:spLocks/>
          </p:cNvSpPr>
          <p:nvPr/>
        </p:nvSpPr>
        <p:spPr>
          <a:xfrm>
            <a:off x="7510382" y="6223991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 dirty="0">
                <a:solidFill>
                  <a:prstClr val="black"/>
                </a:solidFill>
                <a:latin typeface="ISOCPEUR" pitchFamily="34" charset="0"/>
              </a:rPr>
              <a:t>13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238558-D317-FD10-32AD-DEEDC0117530}"/>
              </a:ext>
            </a:extLst>
          </p:cNvPr>
          <p:cNvSpPr>
            <a:spLocks noGrp="1"/>
          </p:cNvSpPr>
          <p:nvPr/>
        </p:nvSpPr>
        <p:spPr>
          <a:xfrm>
            <a:off x="161638" y="703828"/>
            <a:ext cx="8868350" cy="5119644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5143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7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56895" indent="-556895" algn="l">
              <a:spcBef>
                <a:spcPts val="750"/>
              </a:spcBef>
              <a:buAutoNum type="arabicPeriod"/>
            </a:pPr>
            <a:r>
              <a:rPr lang="ru-RU" sz="2800" dirty="0">
                <a:solidFill>
                  <a:prstClr val="black"/>
                </a:solidFill>
                <a:latin typeface="ISOCPEUR" pitchFamily="34" charset="0"/>
              </a:rPr>
              <a:t>Разработано </a:t>
            </a:r>
            <a:r>
              <a:rPr lang="ru-RU" sz="2800" dirty="0">
                <a:latin typeface="ISOCPEUR" panose="020B0604020202020204" pitchFamily="34" charset="0"/>
              </a:rPr>
              <a:t>ве</a:t>
            </a:r>
            <a:r>
              <a:rPr lang="ru-RU" sz="2800" dirty="0">
                <a:effectLst/>
                <a:latin typeface="ISOCPEUR" panose="020B0604020202020204" pitchFamily="34" charset="0"/>
                <a:ea typeface="Times New Roman" panose="02020603050405020304" pitchFamily="18" charset="0"/>
              </a:rPr>
              <a:t>б-приложение по усовершенствованию визуализации мониторинга качества воды посредством введения цветовых гексагонов на карте города Минска</a:t>
            </a:r>
            <a:r>
              <a:rPr lang="en-US" sz="2800" dirty="0">
                <a:effectLst/>
                <a:latin typeface="ISOCPEUR" panose="020B0604020202020204" pitchFamily="34" charset="0"/>
                <a:ea typeface="Times New Roman" panose="02020603050405020304" pitchFamily="18" charset="0"/>
              </a:rPr>
              <a:t>.</a:t>
            </a:r>
            <a:endParaRPr lang="ru-RU" sz="2800" dirty="0">
              <a:effectLst/>
              <a:latin typeface="ISOCPEUR" panose="020B0604020202020204" pitchFamily="34" charset="0"/>
              <a:ea typeface="Times New Roman" panose="02020603050405020304" pitchFamily="18" charset="0"/>
            </a:endParaRPr>
          </a:p>
          <a:p>
            <a:pPr marL="557213" indent="-557213" algn="just">
              <a:buFontTx/>
              <a:buAutoNum type="arabicPeriod"/>
            </a:pPr>
            <a:r>
              <a:rPr lang="ru-RU" sz="2800" dirty="0">
                <a:solidFill>
                  <a:prstClr val="black"/>
                </a:solidFill>
                <a:latin typeface="ISOCPEUR" pitchFamily="34" charset="0"/>
              </a:rPr>
              <a:t>Проведен анализ </a:t>
            </a:r>
            <a:r>
              <a:rPr lang="ru-RU" sz="2800" dirty="0">
                <a:latin typeface="ISOCPEUR"/>
              </a:rPr>
              <a:t>надежности веб-приложения по модели сложности, Муса, </a:t>
            </a:r>
            <a:r>
              <a:rPr lang="ru-RU" sz="2800" dirty="0" err="1">
                <a:latin typeface="ISOCPEUR"/>
              </a:rPr>
              <a:t>Джелинского-Моранды</a:t>
            </a:r>
            <a:r>
              <a:rPr lang="en-US" sz="2800" dirty="0">
                <a:latin typeface="ISOCPEUR"/>
              </a:rPr>
              <a:t>.</a:t>
            </a:r>
            <a:r>
              <a:rPr lang="ru-RU" sz="2800" dirty="0">
                <a:latin typeface="ISOCPEUR"/>
              </a:rPr>
              <a:t> </a:t>
            </a:r>
            <a:r>
              <a:rPr lang="ru-RU" sz="2800">
                <a:latin typeface="ISOCPEUR"/>
              </a:rPr>
              <a:t>Надежность веб</a:t>
            </a:r>
            <a:endParaRPr lang="ru-RU" sz="2800" dirty="0">
              <a:latin typeface="ISOCPEUR"/>
            </a:endParaRPr>
          </a:p>
          <a:p>
            <a:pPr marL="556895" indent="-556895" algn="l">
              <a:spcBef>
                <a:spcPts val="750"/>
              </a:spcBef>
              <a:buAutoNum type="arabicPeriod"/>
            </a:pPr>
            <a:r>
              <a:rPr lang="ru-RU" sz="2800" dirty="0">
                <a:solidFill>
                  <a:prstClr val="black"/>
                </a:solidFill>
                <a:latin typeface="ISOCPEUR" pitchFamily="34" charset="0"/>
              </a:rPr>
              <a:t>Проверена работоспособность веб-приложения на основании функционального тестирования на основании </a:t>
            </a:r>
            <a:r>
              <a:rPr lang="en-US" sz="2800" dirty="0">
                <a:solidFill>
                  <a:prstClr val="black"/>
                </a:solidFill>
                <a:latin typeface="ISOCPEUR" pitchFamily="34" charset="0"/>
              </a:rPr>
              <a:t>test-cases,</a:t>
            </a:r>
            <a:r>
              <a:rPr lang="ru-RU" sz="2800" dirty="0">
                <a:solidFill>
                  <a:prstClr val="black"/>
                </a:solidFill>
                <a:latin typeface="ISOCPEUR" pitchFamily="34" charset="0"/>
              </a:rPr>
              <a:t> выявленные дефекта устранены</a:t>
            </a:r>
            <a:r>
              <a:rPr lang="en-US" sz="2800" dirty="0">
                <a:solidFill>
                  <a:prstClr val="black"/>
                </a:solidFill>
                <a:latin typeface="ISOCPEUR" pitchFamily="34" charset="0"/>
              </a:rPr>
              <a:t>.</a:t>
            </a:r>
            <a:br>
              <a:rPr lang="ru-RU" sz="1500" dirty="0">
                <a:latin typeface="ISOCPEUR" pitchFamily="34" charset="0"/>
              </a:rPr>
            </a:br>
            <a:endParaRPr lang="ru-RU" sz="2100" i="1" dirty="0">
              <a:latin typeface="ISOCPEUR" pitchFamily="34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0432D10-2EEB-41D5-9129-E3618A00476A}"/>
              </a:ext>
            </a:extLst>
          </p:cNvPr>
          <p:cNvSpPr/>
          <p:nvPr/>
        </p:nvSpPr>
        <p:spPr>
          <a:xfrm>
            <a:off x="1169622" y="124260"/>
            <a:ext cx="6804756" cy="58477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3200" b="1" dirty="0">
                <a:latin typeface="ISOCPEUR" panose="020B0604020202020204" pitchFamily="34" charset="0"/>
              </a:rPr>
              <a:t>Результаты дипломного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3021307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1C9B9-3937-EA45-D755-DB6AADE36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BB8A76AE-45A8-CD3C-F84B-F8419DF3F454}"/>
              </a:ext>
            </a:extLst>
          </p:cNvPr>
          <p:cNvSpPr txBox="1">
            <a:spLocks/>
          </p:cNvSpPr>
          <p:nvPr/>
        </p:nvSpPr>
        <p:spPr>
          <a:xfrm>
            <a:off x="7510382" y="6253552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 dirty="0">
                <a:solidFill>
                  <a:prstClr val="black"/>
                </a:solidFill>
                <a:latin typeface="ISOCPEUR" pitchFamily="34" charset="0"/>
              </a:rPr>
              <a:t>14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C97DDF1F-44D1-D1DB-9B87-90B99B135231}"/>
              </a:ext>
            </a:extLst>
          </p:cNvPr>
          <p:cNvSpPr>
            <a:spLocks noGrp="1"/>
          </p:cNvSpPr>
          <p:nvPr/>
        </p:nvSpPr>
        <p:spPr>
          <a:xfrm>
            <a:off x="1520027" y="3220625"/>
            <a:ext cx="6102603" cy="2268253"/>
          </a:xfrm>
          <a:prstGeom prst="rect">
            <a:avLst/>
          </a:prstGeom>
        </p:spPr>
        <p:txBody>
          <a:bodyPr vert="horz" lIns="68580" tIns="34290" rIns="68580" bIns="34290" rtlCol="0" anchor="b">
            <a:noAutofit/>
          </a:bodyPr>
          <a:lstStyle>
            <a:lvl1pPr algn="ctr" defTabSz="5143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7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br>
              <a:rPr lang="ru-RU" sz="1163" i="1" dirty="0">
                <a:latin typeface="ISOCPEUR" pitchFamily="34" charset="0"/>
              </a:rPr>
            </a:br>
            <a:br>
              <a:rPr lang="ru-RU" sz="2100" i="1" dirty="0">
                <a:latin typeface="ISOCPEUR" pitchFamily="34" charset="0"/>
              </a:rPr>
            </a:br>
            <a:br>
              <a:rPr lang="ru-RU" sz="2100" i="1" dirty="0">
                <a:latin typeface="ISOCPEUR" pitchFamily="34" charset="0"/>
              </a:rPr>
            </a:br>
            <a:br>
              <a:rPr lang="ru-RU" sz="1163" i="1" dirty="0">
                <a:latin typeface="ISOCPEUR" pitchFamily="34" charset="0"/>
              </a:rPr>
            </a:br>
            <a:endParaRPr lang="ru-RU" sz="1181" i="1" dirty="0">
              <a:latin typeface="ISOCPEUR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1ED0223-FB2E-4046-A8C0-003C280FB2B8}"/>
              </a:ext>
            </a:extLst>
          </p:cNvPr>
          <p:cNvSpPr/>
          <p:nvPr/>
        </p:nvSpPr>
        <p:spPr>
          <a:xfrm>
            <a:off x="1169622" y="127546"/>
            <a:ext cx="6804756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700" b="1" dirty="0">
                <a:latin typeface="ISOCPEUR" panose="020B0604020202020204" pitchFamily="34" charset="0"/>
              </a:rPr>
              <a:t>Результаты дипломного проекта представлены на 61-ой СНТК БГУИР</a:t>
            </a:r>
          </a:p>
        </p:txBody>
      </p:sp>
    </p:spTree>
    <p:extLst>
      <p:ext uri="{BB962C8B-B14F-4D97-AF65-F5344CB8AC3E}">
        <p14:creationId xmlns:p14="http://schemas.microsoft.com/office/powerpoint/2010/main" val="324921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9E26F7F3-DAE1-4B83-06FE-056763C2B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69388"/>
            <a:ext cx="7886700" cy="5989153"/>
          </a:xfrm>
        </p:spPr>
        <p:txBody>
          <a:bodyPr vert="horz" lIns="68580" tIns="34290" rIns="68580" bIns="34290" rtlCol="0" anchor="t">
            <a:normAutofit/>
          </a:bodyPr>
          <a:lstStyle/>
          <a:p>
            <a:pPr marL="0" indent="0" algn="just">
              <a:buNone/>
            </a:pPr>
            <a:r>
              <a:rPr lang="ru-RU" sz="3600" b="1" dirty="0">
                <a:latin typeface="ISOCPEUR"/>
              </a:rPr>
              <a:t>Цель дипломного проекта</a:t>
            </a:r>
            <a:r>
              <a:rPr lang="ru-RU" sz="3600" dirty="0">
                <a:latin typeface="ISOCPEUR"/>
              </a:rPr>
              <a:t>: </a:t>
            </a:r>
            <a:r>
              <a:rPr lang="ru-RU" sz="3600" dirty="0">
                <a:effectLst/>
                <a:latin typeface="ISOCPEUR" panose="020B0604020202020204" pitchFamily="34" charset="0"/>
                <a:ea typeface="Calibri" panose="020F0502020204030204" pitchFamily="34" charset="0"/>
              </a:rPr>
              <a:t>разработка веб-приложения для усовершенствованной визуализации данных о качестве воды в Минске на основе гексагональной тепловой карты.</a:t>
            </a:r>
            <a:endParaRPr lang="ru-RU" sz="3600" dirty="0">
              <a:latin typeface="ISOCPEUR" panose="020B0604020202020204" pitchFamily="34" charset="0"/>
            </a:endParaRPr>
          </a:p>
          <a:p>
            <a:pPr marL="0" indent="0" algn="just">
              <a:buNone/>
            </a:pPr>
            <a:endParaRPr lang="ru-RU" sz="3600" b="1" dirty="0">
              <a:latin typeface="ISOCPEUR"/>
            </a:endParaRPr>
          </a:p>
          <a:p>
            <a:pPr marL="0" indent="0" algn="just">
              <a:buNone/>
            </a:pPr>
            <a:r>
              <a:rPr lang="ru-RU" sz="3600" b="1" dirty="0">
                <a:latin typeface="ISOCPEUR"/>
              </a:rPr>
              <a:t>Актуальность темы</a:t>
            </a:r>
            <a:r>
              <a:rPr lang="ru-RU" sz="3600" dirty="0">
                <a:latin typeface="ISOCPEUR"/>
              </a:rPr>
              <a:t>: </a:t>
            </a:r>
            <a:r>
              <a:rPr lang="ru-RU" sz="3600" dirty="0">
                <a:effectLst/>
                <a:latin typeface="ISOCPEUR" panose="020B0604020202020204" pitchFamily="34" charset="0"/>
                <a:ea typeface="Calibri" panose="020F0502020204030204" pitchFamily="34" charset="0"/>
              </a:rPr>
              <a:t>обусловлена необходимостью улучшения способа визуализации информации о качестве воды для жителей Минска.</a:t>
            </a:r>
            <a:endParaRPr lang="ru-RU" sz="3600" dirty="0">
              <a:latin typeface="ISOCPEUR" panose="020B0604020202020204" pitchFamily="34" charset="0"/>
            </a:endParaRPr>
          </a:p>
        </p:txBody>
      </p:sp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9BADBC54-1F6D-0D52-E011-FBB212D5C0FA}"/>
              </a:ext>
            </a:extLst>
          </p:cNvPr>
          <p:cNvSpPr txBox="1">
            <a:spLocks/>
          </p:cNvSpPr>
          <p:nvPr/>
        </p:nvSpPr>
        <p:spPr>
          <a:xfrm>
            <a:off x="7510382" y="6263405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>
                <a:solidFill>
                  <a:prstClr val="black"/>
                </a:solidFill>
                <a:latin typeface="ISOCPEUR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42668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D5E28-264C-67AF-F30A-E47934B2C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3F29F9B9-6FCE-DBDD-1472-875E58F1C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990" y="1130625"/>
            <a:ext cx="8118022" cy="5131905"/>
          </a:xfrm>
        </p:spPr>
        <p:txBody>
          <a:bodyPr vert="horz" lIns="68580" tIns="34290" rIns="68580" bIns="34290" rtlCol="0" anchor="t">
            <a:normAutofit/>
          </a:bodyPr>
          <a:lstStyle/>
          <a:p>
            <a:pPr marL="557213" indent="-557213">
              <a:buAutoNum type="arabicPeriod"/>
            </a:pPr>
            <a:r>
              <a:rPr lang="ru-RU" sz="2400" dirty="0">
                <a:latin typeface="ISOCPEUR"/>
              </a:rPr>
              <a:t>Разработать </a:t>
            </a:r>
            <a:r>
              <a:rPr lang="ru-RU" sz="2400" dirty="0">
                <a:latin typeface="ISOCPEUR" panose="020B0604020202020204" pitchFamily="34" charset="0"/>
              </a:rPr>
              <a:t>ве</a:t>
            </a:r>
            <a:r>
              <a:rPr lang="ru-RU" sz="2400" dirty="0">
                <a:effectLst/>
                <a:latin typeface="ISOCPEUR" panose="020B0604020202020204" pitchFamily="34" charset="0"/>
                <a:ea typeface="Times New Roman" panose="02020603050405020304" pitchFamily="18" charset="0"/>
              </a:rPr>
              <a:t>б-приложение по усовершенствованию визуализации мониторинга качества воды посредством введения цветовых гексагонов на карте города Минска</a:t>
            </a:r>
            <a:r>
              <a:rPr lang="ru-RU" sz="2400" dirty="0">
                <a:latin typeface="ISOCPEUR"/>
              </a:rPr>
              <a:t>. Исходные данные: операционная система Windows 10</a:t>
            </a:r>
            <a:r>
              <a:rPr lang="en-US" sz="2400" dirty="0">
                <a:latin typeface="ISOCPEUR"/>
              </a:rPr>
              <a:t>, </a:t>
            </a:r>
            <a:r>
              <a:rPr lang="ru-RU" sz="2400" dirty="0">
                <a:latin typeface="ISOCPEUR"/>
              </a:rPr>
              <a:t>языки программирования</a:t>
            </a:r>
            <a:r>
              <a:rPr lang="en-US" sz="2400" dirty="0">
                <a:latin typeface="ISOCPEUR"/>
              </a:rPr>
              <a:t> Python, JavaScript</a:t>
            </a:r>
            <a:r>
              <a:rPr lang="ru-RU" sz="2400" dirty="0">
                <a:latin typeface="ISOCPEUR"/>
              </a:rPr>
              <a:t>, среды разработки</a:t>
            </a:r>
            <a:r>
              <a:rPr lang="en-US" sz="2400" dirty="0">
                <a:latin typeface="ISOCPEUR"/>
              </a:rPr>
              <a:t> VS Code</a:t>
            </a:r>
            <a:r>
              <a:rPr lang="ru-RU" sz="2400" dirty="0">
                <a:latin typeface="ISOCPEUR"/>
              </a:rPr>
              <a:t>, хранение данных при помощи реляционной базы данных </a:t>
            </a:r>
            <a:r>
              <a:rPr lang="ru-RU" sz="2400" dirty="0" err="1">
                <a:latin typeface="ISOCPEUR"/>
              </a:rPr>
              <a:t>PostgreSQL</a:t>
            </a:r>
            <a:endParaRPr lang="ru-RU" sz="2400" dirty="0">
              <a:latin typeface="ISOCPEUR"/>
            </a:endParaRPr>
          </a:p>
          <a:p>
            <a:pPr marL="557213" indent="-557213">
              <a:buAutoNum type="arabicPeriod"/>
            </a:pPr>
            <a:r>
              <a:rPr lang="ru-RU" sz="2400" dirty="0">
                <a:latin typeface="ISOCPEUR"/>
              </a:rPr>
              <a:t>Провести анализ надежности веб-приложения</a:t>
            </a:r>
            <a:r>
              <a:rPr lang="en-US" sz="2400" dirty="0">
                <a:latin typeface="ISOCPEUR"/>
              </a:rPr>
              <a:t> </a:t>
            </a:r>
            <a:r>
              <a:rPr lang="ru-RU" sz="2400" dirty="0">
                <a:latin typeface="ISOCPEUR"/>
              </a:rPr>
              <a:t>по модели сложности, Муса, </a:t>
            </a:r>
            <a:r>
              <a:rPr lang="ru-RU" sz="2400" dirty="0" err="1">
                <a:latin typeface="ISOCPEUR"/>
              </a:rPr>
              <a:t>Джелинского-Моранды</a:t>
            </a:r>
            <a:r>
              <a:rPr lang="en-US" sz="2400" dirty="0">
                <a:latin typeface="ISOCPEUR"/>
              </a:rPr>
              <a:t>.</a:t>
            </a:r>
            <a:endParaRPr lang="ru-RU" sz="2400" dirty="0">
              <a:latin typeface="ISOCPEUR"/>
            </a:endParaRPr>
          </a:p>
          <a:p>
            <a:pPr marL="557213" indent="-557213">
              <a:buAutoNum type="arabicPeriod"/>
            </a:pPr>
            <a:r>
              <a:rPr lang="ru-RU" sz="2400" dirty="0">
                <a:latin typeface="ISOCPEUR"/>
              </a:rPr>
              <a:t>Проверить работоспособность приложения на основании функционального тестирования</a:t>
            </a:r>
          </a:p>
          <a:p>
            <a:pPr marL="557213" indent="-557213">
              <a:buAutoNum type="arabicPeriod"/>
            </a:pPr>
            <a:endParaRPr lang="ru-RU" sz="2400" dirty="0">
              <a:latin typeface="ISOCPEUR"/>
            </a:endParaRPr>
          </a:p>
          <a:p>
            <a:pPr marL="557213" indent="-557213">
              <a:buAutoNum type="arabicPeriod"/>
            </a:pPr>
            <a:endParaRPr lang="ru-RU" sz="2400" dirty="0">
              <a:latin typeface="ISOCPEUR"/>
            </a:endParaRPr>
          </a:p>
        </p:txBody>
      </p:sp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A89ECBD4-D40C-BBA2-D172-E9836B1463CB}"/>
              </a:ext>
            </a:extLst>
          </p:cNvPr>
          <p:cNvSpPr txBox="1">
            <a:spLocks/>
          </p:cNvSpPr>
          <p:nvPr/>
        </p:nvSpPr>
        <p:spPr>
          <a:xfrm>
            <a:off x="7510382" y="6265907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>
                <a:solidFill>
                  <a:prstClr val="black"/>
                </a:solidFill>
                <a:latin typeface="ISOCPEUR" pitchFamily="34" charset="0"/>
              </a:rPr>
              <a:t>3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317D555-7C30-784E-CC1F-065279C425C9}"/>
              </a:ext>
            </a:extLst>
          </p:cNvPr>
          <p:cNvSpPr/>
          <p:nvPr/>
        </p:nvSpPr>
        <p:spPr>
          <a:xfrm>
            <a:off x="1169621" y="206359"/>
            <a:ext cx="6804756" cy="9233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700" b="1" kern="1200" dirty="0">
                <a:solidFill>
                  <a:srgbClr val="000000"/>
                </a:solidFill>
                <a:effectLst/>
                <a:latin typeface="ISOCPEUR" panose="020B0604020202020204" pitchFamily="34" charset="0"/>
                <a:ea typeface="+mj-ea"/>
                <a:cs typeface="+mj-cs"/>
              </a:rPr>
              <a:t>Поставленные задачи на дипломное проектирование</a:t>
            </a:r>
            <a:endParaRPr lang="ru-RU" sz="4500" b="1" dirty="0">
              <a:latin typeface="ISOCPEUR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175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F6372-CC45-5DF1-8676-7BE4F75F5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A409642-F39C-7ED1-BC72-446F5A268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4147"/>
            <a:ext cx="7886700" cy="1050488"/>
          </a:xfrm>
        </p:spPr>
        <p:txBody>
          <a:bodyPr vert="horz" lIns="68580" tIns="34290" rIns="68580" bIns="34290" rtlCol="0" anchor="t">
            <a:normAutofit fontScale="55000" lnSpcReduction="20000"/>
          </a:bodyPr>
          <a:lstStyle/>
          <a:p>
            <a:pPr algn="ctr">
              <a:buNone/>
            </a:pPr>
            <a:br>
              <a:rPr lang="ru-RU" sz="2250" dirty="0">
                <a:latin typeface="ISOCPEUR"/>
              </a:rPr>
            </a:br>
            <a:r>
              <a:rPr lang="ru-RU" sz="5100" b="1" dirty="0">
                <a:latin typeface="ISOCPEUR"/>
              </a:rPr>
              <a:t>Информационные технологии для разработки </a:t>
            </a:r>
          </a:p>
          <a:p>
            <a:pPr algn="ctr">
              <a:buNone/>
            </a:pPr>
            <a:r>
              <a:rPr lang="ru-RU" sz="5100" b="1" dirty="0">
                <a:latin typeface="ISOCPEUR"/>
              </a:rPr>
              <a:t>веб-приложения</a:t>
            </a:r>
            <a:endParaRPr lang="ru-RU" sz="5100" dirty="0">
              <a:latin typeface="ISOCPEUR"/>
            </a:endParaRPr>
          </a:p>
          <a:p>
            <a:pPr algn="ctr">
              <a:buNone/>
            </a:pPr>
            <a:endParaRPr lang="ru-RU" sz="2700" b="1" dirty="0">
              <a:latin typeface="ISOCPEUR"/>
            </a:endParaRPr>
          </a:p>
        </p:txBody>
      </p:sp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E40B2F12-B4E2-B318-66FD-FF3FE04EAFA3}"/>
              </a:ext>
            </a:extLst>
          </p:cNvPr>
          <p:cNvSpPr txBox="1">
            <a:spLocks/>
          </p:cNvSpPr>
          <p:nvPr/>
        </p:nvSpPr>
        <p:spPr>
          <a:xfrm>
            <a:off x="7510382" y="6204284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>
                <a:solidFill>
                  <a:prstClr val="black"/>
                </a:solidFill>
                <a:latin typeface="ISOCPEUR" pitchFamily="34" charset="0"/>
              </a:rPr>
              <a:t>4</a:t>
            </a:r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08CD4A20-782A-31D5-91E8-CF12A2DE15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443620"/>
              </p:ext>
            </p:extLst>
          </p:nvPr>
        </p:nvGraphicFramePr>
        <p:xfrm>
          <a:off x="1714500" y="1261241"/>
          <a:ext cx="5849270" cy="1311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914245">
                  <a:extLst>
                    <a:ext uri="{9D8B030D-6E8A-4147-A177-3AD203B41FA5}">
                      <a16:colId xmlns:a16="http://schemas.microsoft.com/office/drawing/2014/main" val="571314428"/>
                    </a:ext>
                  </a:extLst>
                </a:gridCol>
                <a:gridCol w="2935025">
                  <a:extLst>
                    <a:ext uri="{9D8B030D-6E8A-4147-A177-3AD203B41FA5}">
                      <a16:colId xmlns:a16="http://schemas.microsoft.com/office/drawing/2014/main" val="623893914"/>
                    </a:ext>
                  </a:extLst>
                </a:gridCol>
              </a:tblGrid>
              <a:tr h="1311326">
                <a:tc>
                  <a:txBody>
                    <a:bodyPr/>
                    <a:lstStyle/>
                    <a:p>
                      <a:pPr algn="ctr" fontAlgn="base">
                        <a:lnSpc>
                          <a:spcPts val="3600"/>
                        </a:lnSpc>
                        <a:buNone/>
                      </a:pPr>
                      <a:r>
                        <a:rPr lang="ru-RU" sz="3200" dirty="0">
                          <a:effectLst/>
                          <a:latin typeface="ISOCPEUR"/>
                        </a:rPr>
                        <a:t>Серверная часть </a:t>
                      </a:r>
                      <a:r>
                        <a:rPr lang="af-ZA" sz="3200" dirty="0" err="1">
                          <a:effectLst/>
                          <a:latin typeface="ISOCPEUR"/>
                        </a:rPr>
                        <a:t>Backend</a:t>
                      </a:r>
                      <a:endParaRPr lang="af-ZA" sz="3200" dirty="0">
                        <a:effectLst/>
                      </a:endParaRPr>
                    </a:p>
                  </a:txBody>
                  <a:tcPr marL="51435" marR="51435" marT="34290" marB="3429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3600"/>
                        </a:lnSpc>
                        <a:buNone/>
                      </a:pPr>
                      <a:r>
                        <a:rPr lang="ru-RU" sz="3200" dirty="0">
                          <a:effectLst/>
                          <a:latin typeface="ISOCPEUR"/>
                        </a:rPr>
                        <a:t>Клиентская часть </a:t>
                      </a:r>
                      <a:r>
                        <a:rPr lang="af-ZA" sz="3200" dirty="0" err="1">
                          <a:effectLst/>
                          <a:latin typeface="ISOCPEUR"/>
                        </a:rPr>
                        <a:t>Frontend</a:t>
                      </a:r>
                      <a:r>
                        <a:rPr lang="af-ZA" sz="3200" dirty="0">
                          <a:effectLst/>
                          <a:latin typeface="ISOCPEUR"/>
                        </a:rPr>
                        <a:t> </a:t>
                      </a:r>
                      <a:endParaRPr lang="af-ZA" sz="3200" dirty="0">
                        <a:effectLst/>
                      </a:endParaRPr>
                    </a:p>
                  </a:txBody>
                  <a:tcPr marL="51435" marR="51435" marT="34290" marB="3429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3982627"/>
                  </a:ext>
                </a:extLst>
              </a:tr>
            </a:tbl>
          </a:graphicData>
        </a:graphic>
      </p:graphicFrame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2F8CA209-AE95-8558-3153-2F5F1D65E6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6103384"/>
              </p:ext>
            </p:extLst>
          </p:nvPr>
        </p:nvGraphicFramePr>
        <p:xfrm>
          <a:off x="1580230" y="2340055"/>
          <a:ext cx="5985254" cy="392673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975780">
                  <a:extLst>
                    <a:ext uri="{9D8B030D-6E8A-4147-A177-3AD203B41FA5}">
                      <a16:colId xmlns:a16="http://schemas.microsoft.com/office/drawing/2014/main" val="1229384775"/>
                    </a:ext>
                  </a:extLst>
                </a:gridCol>
                <a:gridCol w="3009474">
                  <a:extLst>
                    <a:ext uri="{9D8B030D-6E8A-4147-A177-3AD203B41FA5}">
                      <a16:colId xmlns:a16="http://schemas.microsoft.com/office/drawing/2014/main" val="3953586710"/>
                    </a:ext>
                  </a:extLst>
                </a:gridCol>
              </a:tblGrid>
              <a:tr h="1466802">
                <a:tc>
                  <a:txBody>
                    <a:bodyPr/>
                    <a:lstStyle/>
                    <a:p>
                      <a:pPr fontAlgn="base">
                        <a:lnSpc>
                          <a:spcPts val="2550"/>
                        </a:lnSpc>
                        <a:buNone/>
                      </a:pPr>
                      <a:r>
                        <a:rPr lang="en-US" sz="2800" dirty="0">
                          <a:effectLst/>
                          <a:latin typeface="ISOCPEUR"/>
                        </a:rPr>
                        <a:t>Python, </a:t>
                      </a:r>
                      <a:r>
                        <a:rPr lang="en-US" sz="28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ISOCPEUR"/>
                        </a:rPr>
                        <a:t>Flask</a:t>
                      </a:r>
                      <a:endParaRPr lang="en-US" sz="2800" dirty="0">
                        <a:effectLst/>
                        <a:latin typeface="ISOCPEUR"/>
                      </a:endParaRPr>
                    </a:p>
                    <a:p>
                      <a:pPr fontAlgn="base">
                        <a:lnSpc>
                          <a:spcPts val="2550"/>
                        </a:lnSpc>
                        <a:buNone/>
                      </a:pPr>
                      <a:endParaRPr lang="en-US" sz="2800" b="0" i="0" u="none" strike="noStrike" noProof="0" dirty="0">
                        <a:solidFill>
                          <a:srgbClr val="000000"/>
                        </a:solidFill>
                        <a:effectLst/>
                        <a:latin typeface="ISOCPEUR"/>
                      </a:endParaRPr>
                    </a:p>
                    <a:p>
                      <a:pPr lvl="0">
                        <a:lnSpc>
                          <a:spcPts val="2550"/>
                        </a:lnSpc>
                        <a:buNone/>
                      </a:pPr>
                      <a:endParaRPr lang="en-US" sz="2800" b="0" i="0" u="none" strike="noStrike" noProof="0" dirty="0">
                        <a:solidFill>
                          <a:srgbClr val="000000"/>
                        </a:solidFill>
                        <a:effectLst/>
                        <a:latin typeface="ISOCPEUR"/>
                      </a:endParaRPr>
                    </a:p>
                    <a:p>
                      <a:pPr lvl="0">
                        <a:lnSpc>
                          <a:spcPts val="2550"/>
                        </a:lnSpc>
                        <a:buNone/>
                      </a:pPr>
                      <a:endParaRPr lang="en-US" sz="2800" b="0" i="0" u="none" strike="noStrike" noProof="0" dirty="0">
                        <a:solidFill>
                          <a:srgbClr val="000000"/>
                        </a:solidFill>
                        <a:effectLst/>
                        <a:latin typeface="ISOCPEUR"/>
                      </a:endParaRPr>
                    </a:p>
                  </a:txBody>
                  <a:tcPr marL="51435" marR="51435" marT="34290" marB="3429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550"/>
                        </a:lnSpc>
                        <a:buNone/>
                      </a:pPr>
                      <a:r>
                        <a:rPr lang="af-ZA" sz="2800" dirty="0">
                          <a:effectLst/>
                          <a:latin typeface="ISOCPEUR"/>
                        </a:rPr>
                        <a:t>HTML, CSS, JS</a:t>
                      </a:r>
                    </a:p>
                  </a:txBody>
                  <a:tcPr marL="51435" marR="51435" marT="34290" marB="3429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9405674"/>
                  </a:ext>
                </a:extLst>
              </a:tr>
              <a:tr h="1466802">
                <a:tc>
                  <a:txBody>
                    <a:bodyPr/>
                    <a:lstStyle/>
                    <a:p>
                      <a:pPr lvl="0">
                        <a:lnSpc>
                          <a:spcPts val="2550"/>
                        </a:lnSpc>
                        <a:buNone/>
                      </a:pPr>
                      <a:endParaRPr lang="en-US" sz="2800" b="0" i="0" u="none" strike="noStrike" noProof="0" dirty="0">
                        <a:solidFill>
                          <a:srgbClr val="000000"/>
                        </a:solidFill>
                        <a:effectLst/>
                        <a:latin typeface="ISOCPEUR"/>
                      </a:endParaRPr>
                    </a:p>
                    <a:p>
                      <a:pPr lvl="0">
                        <a:lnSpc>
                          <a:spcPts val="2550"/>
                        </a:lnSpc>
                        <a:buNone/>
                      </a:pPr>
                      <a:r>
                        <a:rPr lang="en-US" sz="28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ISOCPEUR"/>
                        </a:rPr>
                        <a:t>H3, </a:t>
                      </a:r>
                      <a:r>
                        <a:rPr lang="en-US" sz="2800" b="0" i="0" u="none" strike="noStrike" noProof="0" dirty="0" err="1">
                          <a:solidFill>
                            <a:srgbClr val="000000"/>
                          </a:solidFill>
                          <a:effectLst/>
                          <a:latin typeface="ISOCPEUR"/>
                        </a:rPr>
                        <a:t>Y.Geocoder</a:t>
                      </a:r>
                      <a:endParaRPr lang="af-ZA" sz="2800" b="0" i="0" u="none" strike="noStrike" noProof="0" dirty="0">
                        <a:solidFill>
                          <a:srgbClr val="000000"/>
                        </a:solidFill>
                        <a:effectLst/>
                        <a:latin typeface="ISOCPEUR"/>
                      </a:endParaRPr>
                    </a:p>
                    <a:p>
                      <a:pPr lvl="0">
                        <a:lnSpc>
                          <a:spcPts val="2550"/>
                        </a:lnSpc>
                        <a:buNone/>
                      </a:pPr>
                      <a:endParaRPr lang="en-US" sz="2800" b="0" i="0" u="none" strike="noStrike" noProof="0" dirty="0">
                        <a:solidFill>
                          <a:srgbClr val="000000"/>
                        </a:solidFill>
                        <a:effectLst/>
                        <a:latin typeface="ISOCPEUR"/>
                      </a:endParaRPr>
                    </a:p>
                    <a:p>
                      <a:pPr lvl="0">
                        <a:lnSpc>
                          <a:spcPts val="2550"/>
                        </a:lnSpc>
                        <a:buNone/>
                      </a:pPr>
                      <a:endParaRPr lang="en-US" sz="2800" b="0" i="0" u="none" strike="noStrike" noProof="0" dirty="0">
                        <a:solidFill>
                          <a:srgbClr val="000000"/>
                        </a:solidFill>
                        <a:effectLst/>
                        <a:latin typeface="ISOCPEUR"/>
                      </a:endParaRPr>
                    </a:p>
                  </a:txBody>
                  <a:tcPr marL="51435" marR="51435" marT="34290" marB="3429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550"/>
                        </a:lnSpc>
                        <a:buNone/>
                      </a:pPr>
                      <a:r>
                        <a:rPr lang="en-US" sz="2800" dirty="0" err="1">
                          <a:effectLst/>
                          <a:latin typeface="ISOCPEUR"/>
                        </a:rPr>
                        <a:t>Y.Maps</a:t>
                      </a:r>
                      <a:endParaRPr lang="en-US" sz="2800" dirty="0">
                        <a:effectLst/>
                        <a:latin typeface="ISOCPEUR"/>
                      </a:endParaRPr>
                    </a:p>
                  </a:txBody>
                  <a:tcPr marL="51435" marR="51435" marT="34290" marB="3429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4435625"/>
                  </a:ext>
                </a:extLst>
              </a:tr>
              <a:tr h="993134">
                <a:tc>
                  <a:txBody>
                    <a:bodyPr/>
                    <a:lstStyle/>
                    <a:p>
                      <a:pPr fontAlgn="base">
                        <a:lnSpc>
                          <a:spcPts val="2550"/>
                        </a:lnSpc>
                        <a:buNone/>
                      </a:pPr>
                      <a:r>
                        <a:rPr lang="af-ZA" sz="2800" dirty="0" err="1">
                          <a:effectLst/>
                          <a:latin typeface="ISOCPEUR"/>
                        </a:rPr>
                        <a:t>PostgreSQL</a:t>
                      </a:r>
                      <a:endParaRPr lang="af-ZA" sz="2800" dirty="0">
                        <a:effectLst/>
                        <a:latin typeface="ISOCPEUR"/>
                      </a:endParaRPr>
                    </a:p>
                  </a:txBody>
                  <a:tcPr marL="51435" marR="51435" marT="34290" marB="3429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base">
                        <a:lnSpc>
                          <a:spcPts val="2550"/>
                        </a:lnSpc>
                        <a:buNone/>
                      </a:pPr>
                      <a:endParaRPr lang="af-ZA" sz="2800" dirty="0">
                        <a:effectLst/>
                        <a:latin typeface="ISOCPEUR"/>
                      </a:endParaRPr>
                    </a:p>
                  </a:txBody>
                  <a:tcPr marL="51435" marR="51435" marT="34290" marB="34290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482305"/>
                  </a:ext>
                </a:extLst>
              </a:tr>
            </a:tbl>
          </a:graphicData>
        </a:graphic>
      </p:graphicFrame>
      <p:pic>
        <p:nvPicPr>
          <p:cNvPr id="16" name="Рисунок 15" descr="PostgreSQL Foreign Data Wrappers | Kentik Blog">
            <a:extLst>
              <a:ext uri="{FF2B5EF4-FFF2-40B4-BE49-F238E27FC236}">
                <a16:creationId xmlns:a16="http://schemas.microsoft.com/office/drawing/2014/main" id="{638D2D77-3DA3-CA59-74E8-F3C125117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5596759"/>
            <a:ext cx="845127" cy="536559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1E13FBC-640E-E74B-148F-09C132B3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620" y="2761399"/>
            <a:ext cx="1633899" cy="483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icture background">
            <a:extLst>
              <a:ext uri="{FF2B5EF4-FFF2-40B4-BE49-F238E27FC236}">
                <a16:creationId xmlns:a16="http://schemas.microsoft.com/office/drawing/2014/main" id="{30E593D5-EF23-7415-E7EA-CCB080F4A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4896" y="4504163"/>
            <a:ext cx="1390840" cy="613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6E878A69-49F5-BE1F-665E-7577D6F69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4473" y="2815475"/>
            <a:ext cx="1904999" cy="858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5F1B5E84-4DDD-2D36-6CE6-19BE50406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4473" y="4124344"/>
            <a:ext cx="1577377" cy="706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8">
            <a:extLst>
              <a:ext uri="{FF2B5EF4-FFF2-40B4-BE49-F238E27FC236}">
                <a16:creationId xmlns:a16="http://schemas.microsoft.com/office/drawing/2014/main" id="{F303C02A-6842-A507-757E-97F6D05F2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620" y="3350143"/>
            <a:ext cx="1376261" cy="539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752638-B355-E501-91CB-B94C9DCD14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352" y="4597069"/>
            <a:ext cx="10160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466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E968A5-B65B-EF9A-4668-08AE66627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6F57535-2EAF-A68E-2414-933A282CB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4880"/>
            <a:ext cx="7886700" cy="1050488"/>
          </a:xfrm>
        </p:spPr>
        <p:txBody>
          <a:bodyPr vert="horz" lIns="68580" tIns="34290" rIns="68580" bIns="34290" rtlCol="0" anchor="t">
            <a:normAutofit/>
          </a:bodyPr>
          <a:lstStyle/>
          <a:p>
            <a:pPr algn="ctr">
              <a:buNone/>
            </a:pPr>
            <a:r>
              <a:rPr lang="ru-RU" sz="3000" b="1">
                <a:latin typeface="ISOCPEUR"/>
              </a:rPr>
              <a:t>Видеодемонстрация разработанного программного средства</a:t>
            </a:r>
            <a:endParaRPr lang="ru-RU" sz="3000">
              <a:latin typeface="ISOCPEUR"/>
            </a:endParaRPr>
          </a:p>
        </p:txBody>
      </p:sp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4CBB75E6-659E-320F-EFF0-BD032BF5AC3F}"/>
              </a:ext>
            </a:extLst>
          </p:cNvPr>
          <p:cNvSpPr txBox="1">
            <a:spLocks/>
          </p:cNvSpPr>
          <p:nvPr/>
        </p:nvSpPr>
        <p:spPr>
          <a:xfrm>
            <a:off x="7510382" y="6253552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>
                <a:solidFill>
                  <a:prstClr val="black"/>
                </a:solidFill>
                <a:latin typeface="ISOCPEUR" pitchFamily="34" charset="0"/>
              </a:rPr>
              <a:t>5</a:t>
            </a:r>
          </a:p>
        </p:txBody>
      </p:sp>
      <p:pic>
        <p:nvPicPr>
          <p:cNvPr id="5" name="Screencast-from-2025-05-16-01-39-50.mp4">
            <a:hlinkClick r:id="" action="ppaction://media"/>
            <a:extLst>
              <a:ext uri="{FF2B5EF4-FFF2-40B4-BE49-F238E27FC236}">
                <a16:creationId xmlns:a16="http://schemas.microsoft.com/office/drawing/2014/main" id="{206FEC13-D587-05B5-662E-4D87FA679A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4327" y="1215368"/>
            <a:ext cx="6195346" cy="474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63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36094-89C4-5F70-1E07-25AC15FF5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53A2CEE3-2A36-83F0-938C-D90E6090F950}"/>
              </a:ext>
            </a:extLst>
          </p:cNvPr>
          <p:cNvSpPr txBox="1">
            <a:spLocks/>
          </p:cNvSpPr>
          <p:nvPr/>
        </p:nvSpPr>
        <p:spPr>
          <a:xfrm>
            <a:off x="7510382" y="6253552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>
                <a:solidFill>
                  <a:prstClr val="black"/>
                </a:solidFill>
                <a:latin typeface="ISOCPEUR" pitchFamily="34" charset="0"/>
              </a:rPr>
              <a:t>6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C670A0D5-0EF4-6246-F252-A5CB85981B1D}"/>
              </a:ext>
            </a:extLst>
          </p:cNvPr>
          <p:cNvSpPr txBox="1">
            <a:spLocks/>
          </p:cNvSpPr>
          <p:nvPr/>
        </p:nvSpPr>
        <p:spPr>
          <a:xfrm>
            <a:off x="628650" y="125466"/>
            <a:ext cx="7886700" cy="105048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ru-RU" sz="3000" b="1">
                <a:latin typeface="ISOCPEUR"/>
              </a:rPr>
              <a:t>Схема структурная</a:t>
            </a:r>
            <a:endParaRPr lang="ru-RU" sz="3000">
              <a:latin typeface="ISOCPEUR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9712A8-8D9F-DEB4-65F9-439F1B479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783642"/>
            <a:ext cx="8082539" cy="568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352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A8E03-4E1A-1A13-5B77-660A12EB75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987C2D8C-69B0-89A1-0E87-487E74777C06}"/>
              </a:ext>
            </a:extLst>
          </p:cNvPr>
          <p:cNvSpPr txBox="1">
            <a:spLocks/>
          </p:cNvSpPr>
          <p:nvPr/>
        </p:nvSpPr>
        <p:spPr>
          <a:xfrm>
            <a:off x="7510382" y="6233845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>
                <a:solidFill>
                  <a:prstClr val="black"/>
                </a:solidFill>
                <a:latin typeface="ISOCPEUR" pitchFamily="34" charset="0"/>
              </a:rPr>
              <a:t>7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2E0AE154-8FEE-285A-A9F3-895E38F162D3}"/>
              </a:ext>
            </a:extLst>
          </p:cNvPr>
          <p:cNvSpPr txBox="1">
            <a:spLocks/>
          </p:cNvSpPr>
          <p:nvPr/>
        </p:nvSpPr>
        <p:spPr>
          <a:xfrm>
            <a:off x="628650" y="194440"/>
            <a:ext cx="7886700" cy="105048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ru-RU" sz="3000" b="1">
                <a:latin typeface="ISOCPEUR"/>
              </a:rPr>
              <a:t>Структура базы данных</a:t>
            </a:r>
            <a:endParaRPr lang="ru-RU" sz="3000">
              <a:latin typeface="ISOCPEU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693219-857A-1B28-A43D-77C02FE56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904092"/>
            <a:ext cx="7772400" cy="549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534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E128E-B421-6A8F-D2F1-3F9183289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FE86C79E-B072-E494-B385-26228510E115}"/>
              </a:ext>
            </a:extLst>
          </p:cNvPr>
          <p:cNvSpPr txBox="1">
            <a:spLocks/>
          </p:cNvSpPr>
          <p:nvPr/>
        </p:nvSpPr>
        <p:spPr>
          <a:xfrm>
            <a:off x="7510382" y="6292965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>
                <a:solidFill>
                  <a:prstClr val="black"/>
                </a:solidFill>
                <a:latin typeface="ISOCPEUR" pitchFamily="34" charset="0"/>
              </a:rPr>
              <a:t>8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7560A9A-5587-3166-85C0-E344B7B27C89}"/>
              </a:ext>
            </a:extLst>
          </p:cNvPr>
          <p:cNvSpPr txBox="1">
            <a:spLocks/>
          </p:cNvSpPr>
          <p:nvPr/>
        </p:nvSpPr>
        <p:spPr>
          <a:xfrm>
            <a:off x="628650" y="135319"/>
            <a:ext cx="7886700" cy="105048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ru-RU" sz="3000" b="1" dirty="0">
                <a:latin typeface="ISOCPEUR"/>
              </a:rPr>
              <a:t>Блок-схема алгоритма работы веб-приложения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E41448-CCE0-A1E5-D00E-2549B63BF8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047073"/>
            <a:ext cx="7772400" cy="567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0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E3BED-44E4-3D4B-9552-2578E20F94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4">
            <a:extLst>
              <a:ext uri="{FF2B5EF4-FFF2-40B4-BE49-F238E27FC236}">
                <a16:creationId xmlns:a16="http://schemas.microsoft.com/office/drawing/2014/main" id="{211630AB-41FF-52CC-E9AB-8CF3986A9DAF}"/>
              </a:ext>
            </a:extLst>
          </p:cNvPr>
          <p:cNvSpPr txBox="1">
            <a:spLocks/>
          </p:cNvSpPr>
          <p:nvPr/>
        </p:nvSpPr>
        <p:spPr>
          <a:xfrm>
            <a:off x="7510382" y="6233845"/>
            <a:ext cx="1517340" cy="435862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i="1">
                <a:solidFill>
                  <a:prstClr val="black"/>
                </a:solidFill>
                <a:latin typeface="ISOCPEUR" pitchFamily="34" charset="0"/>
              </a:rPr>
              <a:t>9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23B6BD5A-4E3F-E6E7-8229-94320A53E146}"/>
              </a:ext>
            </a:extLst>
          </p:cNvPr>
          <p:cNvSpPr txBox="1">
            <a:spLocks/>
          </p:cNvSpPr>
          <p:nvPr/>
        </p:nvSpPr>
        <p:spPr>
          <a:xfrm>
            <a:off x="628650" y="204293"/>
            <a:ext cx="7886700" cy="105048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ru-RU" sz="3000" b="1" dirty="0">
                <a:latin typeface="ISOCPEUR"/>
              </a:rPr>
              <a:t>Диаграмма вариантов использования</a:t>
            </a:r>
            <a:endParaRPr lang="ru-RU" sz="3000" dirty="0">
              <a:latin typeface="ISOCPEU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90B175-251F-94A0-DFDE-C349285DB2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035849"/>
            <a:ext cx="7772400" cy="541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2690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270</Words>
  <Application>Microsoft Macintosh PowerPoint</Application>
  <PresentationFormat>On-screen Show (4:3)</PresentationFormat>
  <Paragraphs>49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ISOCPEUR</vt:lpstr>
      <vt:lpstr>Тема Office</vt:lpstr>
      <vt:lpstr>Веб-приложение по усовершенствованию визуализации мониторинга качества воды посредством введения цветовых гексагонов на карте города Минска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Raman Pantus</cp:lastModifiedBy>
  <cp:revision>120</cp:revision>
  <dcterms:created xsi:type="dcterms:W3CDTF">2025-05-15T12:10:21Z</dcterms:created>
  <dcterms:modified xsi:type="dcterms:W3CDTF">2025-05-16T11:44:07Z</dcterms:modified>
</cp:coreProperties>
</file>